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232" y="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409903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709601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0FB859-505C-449A-9056-20A8DBBEA0FC}"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20344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2088821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0FB859-505C-449A-9056-20A8DBBEA0FC}"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74364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2307003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652344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2629369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248923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73219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4000905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097149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914467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27419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2228159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8A99C42-C8EE-4E30-8916-B2A415F89ADA}" type="datetimeFigureOut">
              <a:rPr kumimoji="1" lang="ja-JP" altLang="en-US" smtClean="0"/>
              <a:t>2016/3/15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3944111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8A99C42-C8EE-4E30-8916-B2A415F89ADA}" type="datetimeFigureOut">
              <a:rPr kumimoji="1" lang="ja-JP" altLang="en-US" smtClean="0"/>
              <a:t>2016/3/15</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0FB859-505C-449A-9056-20A8DBBEA0FC}" type="slidenum">
              <a:rPr kumimoji="1" lang="ja-JP" altLang="en-US" smtClean="0"/>
              <a:t>‹#›</a:t>
            </a:fld>
            <a:endParaRPr kumimoji="1" lang="ja-JP" altLang="en-US"/>
          </a:p>
        </p:txBody>
      </p:sp>
    </p:spTree>
    <p:extLst>
      <p:ext uri="{BB962C8B-B14F-4D97-AF65-F5344CB8AC3E}">
        <p14:creationId xmlns:p14="http://schemas.microsoft.com/office/powerpoint/2010/main" val="710170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89213" y="1828800"/>
            <a:ext cx="8915399" cy="2948581"/>
          </a:xfrm>
        </p:spPr>
        <p:txBody>
          <a:bodyPr>
            <a:normAutofit fontScale="90000"/>
          </a:bodyPr>
          <a:lstStyle/>
          <a:p>
            <a:r>
              <a:rPr lang="en-US" altLang="ja-JP" sz="6700" dirty="0"/>
              <a:t>Japanese women in decision </a:t>
            </a:r>
            <a:r>
              <a:rPr lang="en-US" altLang="ja-JP" sz="6700" dirty="0" smtClean="0"/>
              <a:t>making</a:t>
            </a:r>
            <a:r>
              <a:rPr lang="ja-JP" altLang="ja-JP" dirty="0"/>
              <a:t/>
            </a:r>
            <a:br>
              <a:rPr lang="ja-JP" altLang="ja-JP" dirty="0"/>
            </a:br>
            <a:r>
              <a:rPr lang="en-US" altLang="ja-JP" dirty="0" smtClean="0"/>
              <a:t/>
            </a:r>
            <a:br>
              <a:rPr lang="en-US" altLang="ja-JP" dirty="0" smtClean="0"/>
            </a:br>
            <a:endParaRPr kumimoji="1" lang="ja-JP" altLang="en-US" dirty="0"/>
          </a:p>
        </p:txBody>
      </p:sp>
      <p:sp>
        <p:nvSpPr>
          <p:cNvPr id="3" name="サブタイトル 2"/>
          <p:cNvSpPr>
            <a:spLocks noGrp="1"/>
          </p:cNvSpPr>
          <p:nvPr>
            <p:ph type="subTitle" idx="1"/>
          </p:nvPr>
        </p:nvSpPr>
        <p:spPr/>
        <p:txBody>
          <a:bodyPr>
            <a:noAutofit/>
          </a:bodyPr>
          <a:lstStyle/>
          <a:p>
            <a:r>
              <a:rPr lang="en-US" altLang="ja-JP" sz="2400" dirty="0"/>
              <a:t>Hiroko Hashimoto, </a:t>
            </a:r>
            <a:br>
              <a:rPr lang="en-US" altLang="ja-JP" sz="2400" dirty="0"/>
            </a:br>
            <a:r>
              <a:rPr lang="en-US" altLang="ja-JP" sz="2400" dirty="0"/>
              <a:t>Representative of Japan to CSW60</a:t>
            </a:r>
            <a:br>
              <a:rPr lang="en-US" altLang="ja-JP" sz="2400" dirty="0"/>
            </a:br>
            <a:r>
              <a:rPr lang="en-US" altLang="ja-JP" sz="2400" dirty="0"/>
              <a:t>Professor Emeritus of </a:t>
            </a:r>
            <a:r>
              <a:rPr lang="en-US" altLang="ja-JP" sz="2400" dirty="0" err="1"/>
              <a:t>Jumonji</a:t>
            </a:r>
            <a:r>
              <a:rPr lang="en-US" altLang="ja-JP" sz="2400" dirty="0"/>
              <a:t> University </a:t>
            </a:r>
            <a:endParaRPr kumimoji="1" lang="ja-JP" altLang="en-US" sz="2400" dirty="0"/>
          </a:p>
        </p:txBody>
      </p:sp>
    </p:spTree>
    <p:extLst>
      <p:ext uri="{BB962C8B-B14F-4D97-AF65-F5344CB8AC3E}">
        <p14:creationId xmlns:p14="http://schemas.microsoft.com/office/powerpoint/2010/main" val="1515540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 Female local public employees in managerial positions</a:t>
            </a:r>
            <a:endParaRPr kumimoji="1" lang="ja-JP" altLang="en-US"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1636" y="2094807"/>
            <a:ext cx="8802976" cy="4588626"/>
          </a:xfrm>
          <a:prstGeom prst="rect">
            <a:avLst/>
          </a:prstGeom>
          <a:noFill/>
          <a:ln>
            <a:noFill/>
          </a:ln>
        </p:spPr>
      </p:pic>
    </p:spTree>
    <p:extLst>
      <p:ext uri="{BB962C8B-B14F-4D97-AF65-F5344CB8AC3E}">
        <p14:creationId xmlns:p14="http://schemas.microsoft.com/office/powerpoint/2010/main" val="3305768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 Women in national advisory councils</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p:nvPr/>
        </p:nvPicPr>
        <p:blipFill>
          <a:blip r:embed="rId2">
            <a:extLst>
              <a:ext uri="{28A0092B-C50C-407E-A947-70E740481C1C}">
                <a14:useLocalDpi xmlns:a14="http://schemas.microsoft.com/office/drawing/2010/main" val="0"/>
              </a:ext>
            </a:extLst>
          </a:blip>
          <a:srcRect/>
          <a:stretch>
            <a:fillRect/>
          </a:stretch>
        </p:blipFill>
        <p:spPr bwMode="auto">
          <a:xfrm>
            <a:off x="2589212" y="1529542"/>
            <a:ext cx="9256424" cy="5802283"/>
          </a:xfrm>
          <a:prstGeom prst="rect">
            <a:avLst/>
          </a:prstGeom>
          <a:noFill/>
          <a:ln>
            <a:noFill/>
          </a:ln>
        </p:spPr>
      </p:pic>
    </p:spTree>
    <p:extLst>
      <p:ext uri="{BB962C8B-B14F-4D97-AF65-F5344CB8AC3E}">
        <p14:creationId xmlns:p14="http://schemas.microsoft.com/office/powerpoint/2010/main" val="928183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78677" y="624110"/>
            <a:ext cx="9625936" cy="1280890"/>
          </a:xfrm>
        </p:spPr>
        <p:txBody>
          <a:bodyPr/>
          <a:lstStyle/>
          <a:p>
            <a:r>
              <a:rPr lang="en-US" altLang="ja-JP" dirty="0"/>
              <a:t>Women in private corporation managerial staff by position</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p:nvPr/>
        </p:nvPicPr>
        <p:blipFill>
          <a:blip r:embed="rId2">
            <a:extLst>
              <a:ext uri="{28A0092B-C50C-407E-A947-70E740481C1C}">
                <a14:useLocalDpi xmlns:a14="http://schemas.microsoft.com/office/drawing/2010/main" val="0"/>
              </a:ext>
            </a:extLst>
          </a:blip>
          <a:srcRect/>
          <a:stretch>
            <a:fillRect/>
          </a:stretch>
        </p:blipFill>
        <p:spPr bwMode="auto">
          <a:xfrm>
            <a:off x="2219498" y="1904999"/>
            <a:ext cx="9626138" cy="4953001"/>
          </a:xfrm>
          <a:prstGeom prst="rect">
            <a:avLst/>
          </a:prstGeom>
          <a:noFill/>
          <a:ln>
            <a:noFill/>
          </a:ln>
        </p:spPr>
      </p:pic>
    </p:spTree>
    <p:extLst>
      <p:ext uri="{BB962C8B-B14F-4D97-AF65-F5344CB8AC3E}">
        <p14:creationId xmlns:p14="http://schemas.microsoft.com/office/powerpoint/2010/main" val="1665184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2925" y="624110"/>
            <a:ext cx="8911687" cy="971934"/>
          </a:xfrm>
        </p:spPr>
        <p:txBody>
          <a:bodyPr/>
          <a:lstStyle/>
          <a:p>
            <a:r>
              <a:rPr lang="en-US" altLang="ja-JP" dirty="0"/>
              <a:t>How we can tackle this situation </a:t>
            </a:r>
            <a:endParaRPr kumimoji="1" lang="ja-JP" altLang="en-US" dirty="0"/>
          </a:p>
        </p:txBody>
      </p:sp>
      <p:sp>
        <p:nvSpPr>
          <p:cNvPr id="3" name="コンテンツ プレースホルダー 2"/>
          <p:cNvSpPr>
            <a:spLocks noGrp="1"/>
          </p:cNvSpPr>
          <p:nvPr>
            <p:ph idx="1"/>
          </p:nvPr>
        </p:nvSpPr>
        <p:spPr>
          <a:xfrm>
            <a:off x="2589212" y="1421476"/>
            <a:ext cx="8915400" cy="5253644"/>
          </a:xfrm>
        </p:spPr>
        <p:txBody>
          <a:bodyPr>
            <a:normAutofit/>
          </a:bodyPr>
          <a:lstStyle/>
          <a:p>
            <a:r>
              <a:rPr lang="en-US" altLang="ja-JP" sz="2400" dirty="0"/>
              <a:t>The main barrier preventing Japanese women from becoming decision makers is the presence of strong social norms which consider women to be inappropriate as decision makers</a:t>
            </a:r>
            <a:r>
              <a:rPr lang="en-US" altLang="ja-JP" sz="2400" dirty="0" smtClean="0"/>
              <a:t>.</a:t>
            </a:r>
          </a:p>
          <a:p>
            <a:r>
              <a:rPr lang="en-US" altLang="ja-JP" sz="2400" dirty="0"/>
              <a:t>In a 2012 opinion poll on gender equality </a:t>
            </a:r>
            <a:r>
              <a:rPr lang="en-US" altLang="ja-JP" sz="2400" dirty="0" smtClean="0"/>
              <a:t>included </a:t>
            </a:r>
            <a:r>
              <a:rPr lang="en-US" altLang="ja-JP" sz="2400" dirty="0"/>
              <a:t>a question on professions in which women’s participation should be </a:t>
            </a:r>
            <a:r>
              <a:rPr lang="en-US" altLang="ja-JP" sz="2400" dirty="0" smtClean="0"/>
              <a:t>increased.</a:t>
            </a:r>
          </a:p>
          <a:p>
            <a:r>
              <a:rPr lang="en-US" altLang="ja-JP" sz="2400" dirty="0" smtClean="0"/>
              <a:t> Regarding </a:t>
            </a:r>
            <a:r>
              <a:rPr lang="en-US" altLang="ja-JP" sz="2400" dirty="0"/>
              <a:t>the position of national parliament member, more than 50% of respondents said that more women should participate in greater numbers.</a:t>
            </a:r>
            <a:endParaRPr kumimoji="1" lang="ja-JP" altLang="en-US" sz="2400" dirty="0"/>
          </a:p>
        </p:txBody>
      </p:sp>
    </p:spTree>
    <p:extLst>
      <p:ext uri="{BB962C8B-B14F-4D97-AF65-F5344CB8AC3E}">
        <p14:creationId xmlns:p14="http://schemas.microsoft.com/office/powerpoint/2010/main" val="4160257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Longevity and Gender Gap Index</a:t>
            </a:r>
            <a:endParaRPr kumimoji="1" lang="ja-JP" altLang="en-US" dirty="0"/>
          </a:p>
        </p:txBody>
      </p:sp>
      <p:sp>
        <p:nvSpPr>
          <p:cNvPr id="3" name="コンテンツ プレースホルダー 2"/>
          <p:cNvSpPr>
            <a:spLocks noGrp="1"/>
          </p:cNvSpPr>
          <p:nvPr>
            <p:ph idx="1"/>
          </p:nvPr>
        </p:nvSpPr>
        <p:spPr/>
        <p:txBody>
          <a:bodyPr/>
          <a:lstStyle/>
          <a:p>
            <a:r>
              <a:rPr lang="en-US" altLang="ja-JP" dirty="0"/>
              <a:t>the longevity </a:t>
            </a:r>
            <a:r>
              <a:rPr lang="en-US" altLang="ja-JP" dirty="0" smtClean="0"/>
              <a:t>of</a:t>
            </a:r>
            <a:r>
              <a:rPr lang="ja-JP" altLang="en-US" dirty="0"/>
              <a:t> </a:t>
            </a:r>
            <a:r>
              <a:rPr lang="en-US" altLang="ja-JP" dirty="0" smtClean="0"/>
              <a:t>Japanese </a:t>
            </a:r>
            <a:r>
              <a:rPr lang="en-US" altLang="ja-JP" dirty="0"/>
              <a:t>women is the highest in the world, Japan’s ranking in the 2015 global gender gap index (GGI) is 101 out of 145 countries, which is the lowest among this event’s participating countries</a:t>
            </a:r>
            <a:r>
              <a:rPr lang="en-US" altLang="ja-JP" dirty="0" smtClean="0"/>
              <a:t>.</a:t>
            </a:r>
            <a:endParaRPr lang="en-US" altLang="ja-JP" dirty="0"/>
          </a:p>
          <a:p>
            <a:endParaRPr kumimoji="1" lang="ja-JP" altLang="en-US" dirty="0"/>
          </a:p>
        </p:txBody>
      </p:sp>
      <p:sp>
        <p:nvSpPr>
          <p:cNvPr id="4" name="Rectangle 2"/>
          <p:cNvSpPr>
            <a:spLocks noChangeArrowheads="1"/>
          </p:cNvSpPr>
          <p:nvPr/>
        </p:nvSpPr>
        <p:spPr bwMode="auto">
          <a:xfrm>
            <a:off x="3241963" y="2974336"/>
            <a:ext cx="7765396"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Table 1: Comparison of 2015 Global Gender Gap Index rankings</a:t>
            </a:r>
            <a:endParaRPr kumimoji="0" lang="en-US" altLang="ja-JP"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smtClean="0">
              <a:ln>
                <a:noFill/>
              </a:ln>
              <a:solidFill>
                <a:schemeClr val="tx1"/>
              </a:solidFill>
              <a:effectLst/>
              <a:latin typeface="Arial" panose="020B0604020202020204" pitchFamily="34" charset="0"/>
            </a:endParaRPr>
          </a:p>
        </p:txBody>
      </p:sp>
      <p:pic>
        <p:nvPicPr>
          <p:cNvPr id="1025" name="図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1963" y="3335278"/>
            <a:ext cx="8034868" cy="289211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1908889"/>
            <a:ext cx="40575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 Source: http://reports.weforum.or/global-gender-gap-report-2015/</a:t>
            </a:r>
            <a:endParaRPr kumimoji="0" lang="en-US" altLang="ja-JP"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07051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GB" altLang="ja-JP" sz="6000" dirty="0" smtClean="0"/>
              <a:t>2030 </a:t>
            </a:r>
            <a:r>
              <a:rPr lang="en-GB" altLang="ja-JP" sz="6000" dirty="0"/>
              <a:t>Campaign</a:t>
            </a:r>
            <a:endParaRPr kumimoji="1" lang="ja-JP" altLang="en-US" sz="6000" dirty="0"/>
          </a:p>
        </p:txBody>
      </p:sp>
      <p:sp>
        <p:nvSpPr>
          <p:cNvPr id="3" name="コンテンツ プレースホルダー 2"/>
          <p:cNvSpPr>
            <a:spLocks noGrp="1"/>
          </p:cNvSpPr>
          <p:nvPr>
            <p:ph idx="1"/>
          </p:nvPr>
        </p:nvSpPr>
        <p:spPr/>
        <p:txBody>
          <a:bodyPr>
            <a:normAutofit/>
          </a:bodyPr>
          <a:lstStyle/>
          <a:p>
            <a:r>
              <a:rPr lang="en-US" altLang="ja-JP" sz="3600" dirty="0"/>
              <a:t>The Second National Action Plan to promote Gender Equality formulated in 2005 emphasized increasing the ratio of decision-making positions held by females to 30% by 2020.This is known as the </a:t>
            </a:r>
            <a:r>
              <a:rPr lang="en-US" altLang="ja-JP" sz="3600" dirty="0" smtClean="0"/>
              <a:t>“2030 </a:t>
            </a:r>
            <a:r>
              <a:rPr lang="en-US" altLang="ja-JP" sz="3600" dirty="0"/>
              <a:t>Campaign”.</a:t>
            </a:r>
            <a:endParaRPr kumimoji="1" lang="ja-JP" altLang="en-US" sz="3600" dirty="0"/>
          </a:p>
        </p:txBody>
      </p:sp>
    </p:spTree>
    <p:extLst>
      <p:ext uri="{BB962C8B-B14F-4D97-AF65-F5344CB8AC3E}">
        <p14:creationId xmlns:p14="http://schemas.microsoft.com/office/powerpoint/2010/main" val="13528030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Law Regarding Promotion of Active Participation of Women in Their Working Life</a:t>
            </a:r>
            <a:endParaRPr kumimoji="1" lang="ja-JP" altLang="en-US" dirty="0"/>
          </a:p>
        </p:txBody>
      </p:sp>
      <p:sp>
        <p:nvSpPr>
          <p:cNvPr id="3" name="コンテンツ プレースホルダー 2"/>
          <p:cNvSpPr>
            <a:spLocks noGrp="1"/>
          </p:cNvSpPr>
          <p:nvPr>
            <p:ph idx="1"/>
          </p:nvPr>
        </p:nvSpPr>
        <p:spPr>
          <a:xfrm>
            <a:off x="2589212" y="1762298"/>
            <a:ext cx="8915400" cy="4148924"/>
          </a:xfrm>
        </p:spPr>
        <p:txBody>
          <a:bodyPr>
            <a:noAutofit/>
          </a:bodyPr>
          <a:lstStyle/>
          <a:p>
            <a:r>
              <a:rPr lang="en-US" altLang="ja-JP" sz="3200" dirty="0"/>
              <a:t>the Law </a:t>
            </a:r>
            <a:r>
              <a:rPr lang="en-US" altLang="ja-JP" sz="3200" dirty="0" smtClean="0"/>
              <a:t>was </a:t>
            </a:r>
            <a:r>
              <a:rPr lang="en-US" altLang="ja-JP" sz="3200" dirty="0"/>
              <a:t>adopted by parliament in August 2015 and will take effect on 1 April 2016. </a:t>
            </a:r>
            <a:endParaRPr lang="en-US" altLang="ja-JP" sz="3200" dirty="0" smtClean="0"/>
          </a:p>
          <a:p>
            <a:r>
              <a:rPr lang="en-US" altLang="ja-JP" sz="3200" dirty="0"/>
              <a:t>Under the law, both private and public offices with more than 300 workers have to formulate </a:t>
            </a:r>
            <a:r>
              <a:rPr lang="en-US" altLang="ja-JP" sz="3200" dirty="0" smtClean="0"/>
              <a:t>publicize plans </a:t>
            </a:r>
            <a:r>
              <a:rPr lang="en-US" altLang="ja-JP" sz="3200" dirty="0"/>
              <a:t>of action to promote gender equality, including the promotion of women in decision-making roles. Offices achieved better performances could be accredited and get advantage in public procurements.</a:t>
            </a:r>
            <a:endParaRPr kumimoji="1" lang="ja-JP" altLang="en-US" sz="3200" dirty="0"/>
          </a:p>
        </p:txBody>
      </p:sp>
    </p:spTree>
    <p:extLst>
      <p:ext uri="{BB962C8B-B14F-4D97-AF65-F5344CB8AC3E}">
        <p14:creationId xmlns:p14="http://schemas.microsoft.com/office/powerpoint/2010/main" val="278549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1. The situation of women in decision making in Japan  </a:t>
            </a:r>
            <a:r>
              <a:rPr lang="en-US" altLang="ja-JP" dirty="0" smtClean="0"/>
              <a:t>A</a:t>
            </a:r>
            <a:r>
              <a:rPr lang="en-US" altLang="ja-JP" dirty="0"/>
              <a:t>) Women in </a:t>
            </a:r>
            <a:r>
              <a:rPr lang="en-US" altLang="ja-JP" dirty="0" smtClean="0"/>
              <a:t>politics</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827926586"/>
              </p:ext>
            </p:extLst>
          </p:nvPr>
        </p:nvGraphicFramePr>
        <p:xfrm>
          <a:off x="3050567" y="2335877"/>
          <a:ext cx="8969637" cy="4372495"/>
        </p:xfrm>
        <a:graphic>
          <a:graphicData uri="http://schemas.openxmlformats.org/drawingml/2006/table">
            <a:tbl>
              <a:tblPr firstRow="1" firstCol="1" bandRow="1">
                <a:tableStyleId>{5C22544A-7EE6-4342-B048-85BDC9FD1C3A}</a:tableStyleId>
              </a:tblPr>
              <a:tblGrid>
                <a:gridCol w="2144684"/>
                <a:gridCol w="2236123"/>
                <a:gridCol w="2269375"/>
                <a:gridCol w="2319455"/>
              </a:tblGrid>
              <a:tr h="2514900">
                <a:tc>
                  <a:txBody>
                    <a:bodyPr/>
                    <a:lstStyle/>
                    <a:p>
                      <a:pPr algn="ctr">
                        <a:spcAft>
                          <a:spcPts val="0"/>
                        </a:spcAft>
                      </a:pPr>
                      <a:r>
                        <a:rPr lang="en-US" sz="2400" kern="0" dirty="0">
                          <a:effectLst/>
                        </a:rPr>
                        <a:t>Country</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Ranking in lower house female participation</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a:effectLst/>
                        </a:rPr>
                        <a:t>Percentage of female members in lower house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a:effectLst/>
                        </a:rPr>
                        <a:t>Percentage of female members in upper house</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476306">
                <a:tc>
                  <a:txBody>
                    <a:bodyPr/>
                    <a:lstStyle/>
                    <a:p>
                      <a:pPr algn="ctr">
                        <a:spcAft>
                          <a:spcPts val="0"/>
                        </a:spcAft>
                      </a:pPr>
                      <a:r>
                        <a:rPr lang="en-US" sz="2400" kern="0">
                          <a:effectLst/>
                        </a:rPr>
                        <a:t>Belgium</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18</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39.30%</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a:effectLst/>
                        </a:rPr>
                        <a:t>50.00%</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428677">
                <a:tc>
                  <a:txBody>
                    <a:bodyPr/>
                    <a:lstStyle/>
                    <a:p>
                      <a:pPr algn="ctr">
                        <a:spcAft>
                          <a:spcPts val="0"/>
                        </a:spcAft>
                      </a:pPr>
                      <a:r>
                        <a:rPr lang="en-US" sz="2400" kern="0">
                          <a:effectLst/>
                        </a:rPr>
                        <a:t>Italy</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42</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31.00%</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a:effectLst/>
                        </a:rPr>
                        <a:t>28.30%</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476306">
                <a:tc>
                  <a:txBody>
                    <a:bodyPr/>
                    <a:lstStyle/>
                    <a:p>
                      <a:pPr algn="ctr">
                        <a:spcAft>
                          <a:spcPts val="0"/>
                        </a:spcAft>
                      </a:pPr>
                      <a:r>
                        <a:rPr lang="en-US" sz="2400" kern="0">
                          <a:effectLst/>
                        </a:rPr>
                        <a:t>Bulgaria</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86</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20.40%</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effectLst/>
                        </a:rPr>
                        <a:t>-</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476306">
                <a:tc>
                  <a:txBody>
                    <a:bodyPr/>
                    <a:lstStyle/>
                    <a:p>
                      <a:pPr algn="ctr">
                        <a:spcAft>
                          <a:spcPts val="0"/>
                        </a:spcAft>
                      </a:pPr>
                      <a:r>
                        <a:rPr lang="en-US" sz="2400" kern="0">
                          <a:effectLst/>
                        </a:rPr>
                        <a:t>Japan</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endParaRPr lang="en-US" sz="2400" kern="0" dirty="0">
                        <a:solidFill>
                          <a:srgbClr val="FF0000"/>
                        </a:solidFill>
                        <a:effectLst/>
                      </a:endParaRPr>
                    </a:p>
                  </a:txBody>
                  <a:tcPr marL="62865" marR="62865" marT="0" marB="0" anchor="ctr"/>
                </a:tc>
                <a:tc>
                  <a:txBody>
                    <a:bodyPr/>
                    <a:lstStyle/>
                    <a:p>
                      <a:pPr algn="ctr">
                        <a:spcAft>
                          <a:spcPts val="0"/>
                        </a:spcAft>
                      </a:pPr>
                      <a:r>
                        <a:rPr lang="en-US" sz="2400" kern="0" dirty="0">
                          <a:solidFill>
                            <a:srgbClr val="FF0000"/>
                          </a:solidFill>
                          <a:effectLst/>
                        </a:rPr>
                        <a:t>9.50%</a:t>
                      </a:r>
                      <a:endParaRPr lang="ja-JP" sz="2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2400" kern="0" dirty="0">
                          <a:solidFill>
                            <a:srgbClr val="FF0000"/>
                          </a:solidFill>
                          <a:effectLst/>
                        </a:rPr>
                        <a:t>15.70%</a:t>
                      </a:r>
                      <a:endParaRPr lang="ja-JP" sz="2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Table 2: Status of women in parliament</a:t>
            </a:r>
            <a:endParaRPr kumimoji="0" lang="en-US" altLang="ja-JP"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757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53739" y="174567"/>
            <a:ext cx="10158152" cy="1730433"/>
          </a:xfrm>
        </p:spPr>
        <p:txBody>
          <a:bodyPr>
            <a:normAutofit fontScale="90000"/>
          </a:bodyPr>
          <a:lstStyle/>
          <a:p>
            <a:r>
              <a:rPr lang="en-US" altLang="ja-JP" dirty="0"/>
              <a:t>Female candidates and elected members of the House of Representatives in general elections and the House of Councilors in regular elections</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p:nvPr/>
        </p:nvPicPr>
        <p:blipFill>
          <a:blip r:embed="rId2">
            <a:extLst>
              <a:ext uri="{28A0092B-C50C-407E-A947-70E740481C1C}">
                <a14:useLocalDpi xmlns:a14="http://schemas.microsoft.com/office/drawing/2010/main" val="0"/>
              </a:ext>
            </a:extLst>
          </a:blip>
          <a:srcRect/>
          <a:stretch>
            <a:fillRect/>
          </a:stretch>
        </p:blipFill>
        <p:spPr bwMode="auto">
          <a:xfrm>
            <a:off x="2493818" y="2002154"/>
            <a:ext cx="8844742" cy="3808442"/>
          </a:xfrm>
          <a:prstGeom prst="rect">
            <a:avLst/>
          </a:prstGeom>
          <a:noFill/>
          <a:ln>
            <a:noFill/>
          </a:ln>
        </p:spPr>
      </p:pic>
    </p:spTree>
    <p:extLst>
      <p:ext uri="{BB962C8B-B14F-4D97-AF65-F5344CB8AC3E}">
        <p14:creationId xmlns:p14="http://schemas.microsoft.com/office/powerpoint/2010/main" val="53824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2925" y="624110"/>
            <a:ext cx="8911687" cy="680988"/>
          </a:xfrm>
        </p:spPr>
        <p:txBody>
          <a:bodyPr/>
          <a:lstStyle/>
          <a:p>
            <a:r>
              <a:rPr lang="en-US" altLang="ja-JP" dirty="0"/>
              <a:t> Quota systems in four countries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470557378"/>
              </p:ext>
            </p:extLst>
          </p:nvPr>
        </p:nvGraphicFramePr>
        <p:xfrm>
          <a:off x="2718262" y="1463038"/>
          <a:ext cx="9085812" cy="5435749"/>
        </p:xfrm>
        <a:graphic>
          <a:graphicData uri="http://schemas.openxmlformats.org/drawingml/2006/table">
            <a:tbl>
              <a:tblPr>
                <a:tableStyleId>{5C22544A-7EE6-4342-B048-85BDC9FD1C3A}</a:tableStyleId>
              </a:tblPr>
              <a:tblGrid>
                <a:gridCol w="1798429"/>
                <a:gridCol w="1554892"/>
                <a:gridCol w="1517423"/>
                <a:gridCol w="1405023"/>
                <a:gridCol w="291287"/>
                <a:gridCol w="2518758"/>
              </a:tblGrid>
              <a:tr h="1101286">
                <a:tc>
                  <a:txBody>
                    <a:bodyPr/>
                    <a:lstStyle/>
                    <a:p>
                      <a:pPr algn="l" fontAlgn="ctr"/>
                      <a:r>
                        <a:rPr lang="ja-JP" altLang="en-US" sz="3200" u="none" strike="noStrike" dirty="0">
                          <a:effectLst/>
                        </a:rPr>
                        <a:t>　</a:t>
                      </a:r>
                      <a:endParaRPr lang="ja-JP" altLang="en-US"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gridSpan="4">
                  <a:txBody>
                    <a:bodyPr/>
                    <a:lstStyle/>
                    <a:p>
                      <a:pPr algn="ctr" fontAlgn="ctr"/>
                      <a:r>
                        <a:rPr lang="en-GB" sz="3200" u="none" strike="noStrike" dirty="0">
                          <a:effectLst/>
                        </a:rPr>
                        <a:t>legislated quotas</a:t>
                      </a:r>
                      <a:endParaRPr lang="en-GB" sz="32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a:effectLst/>
                        </a:rPr>
                        <a:t>voluntary quota </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r>
              <a:tr h="1211375">
                <a:tc>
                  <a:txBody>
                    <a:bodyPr/>
                    <a:lstStyle/>
                    <a:p>
                      <a:pPr algn="l" fontAlgn="ctr"/>
                      <a:r>
                        <a:rPr lang="ja-JP" altLang="en-US" sz="3200" u="none" strike="noStrike" dirty="0">
                          <a:effectLst/>
                        </a:rPr>
                        <a:t>　</a:t>
                      </a:r>
                      <a:endParaRPr lang="ja-JP" altLang="en-US" sz="32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a:effectLst/>
                        </a:rPr>
                        <a:t>Lower house</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dirty="0">
                          <a:effectLst/>
                        </a:rPr>
                        <a:t>Upper house</a:t>
                      </a:r>
                      <a:endParaRPr lang="en-GB" sz="32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gridSpan="2">
                  <a:txBody>
                    <a:bodyPr/>
                    <a:lstStyle/>
                    <a:p>
                      <a:pPr algn="l" fontAlgn="ctr"/>
                      <a:r>
                        <a:rPr lang="en-GB" sz="3200" u="none" strike="noStrike">
                          <a:effectLst/>
                        </a:rPr>
                        <a:t>sub-national</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hMerge="1">
                  <a:txBody>
                    <a:bodyPr/>
                    <a:lstStyle/>
                    <a:p>
                      <a:pPr algn="l" fontAlgn="ct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a:effectLst/>
                        </a:rPr>
                        <a:t>party</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r>
              <a:tr h="673934">
                <a:tc>
                  <a:txBody>
                    <a:bodyPr/>
                    <a:lstStyle/>
                    <a:p>
                      <a:pPr algn="l" fontAlgn="ctr"/>
                      <a:r>
                        <a:rPr lang="en-GB" sz="3200" u="none" strike="noStrike">
                          <a:effectLst/>
                        </a:rPr>
                        <a:t>Belgium</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ja-JP" altLang="en-US" sz="3200" u="none" strike="noStrike">
                          <a:effectLst/>
                        </a:rPr>
                        <a:t>○</a:t>
                      </a:r>
                      <a:endParaRPr lang="ja-JP" altLang="en-US"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ja-JP" altLang="en-US" sz="3200" u="none" strike="noStrike" dirty="0">
                          <a:effectLst/>
                        </a:rPr>
                        <a:t>○</a:t>
                      </a:r>
                      <a:endParaRPr lang="ja-JP" altLang="en-US"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gridSpan="2">
                  <a:txBody>
                    <a:bodyPr/>
                    <a:lstStyle/>
                    <a:p>
                      <a:pPr algn="l" fontAlgn="ctr"/>
                      <a:r>
                        <a:rPr lang="ja-JP" altLang="en-US" sz="3200" u="none" strike="noStrike">
                          <a:effectLst/>
                        </a:rPr>
                        <a:t>○</a:t>
                      </a:r>
                      <a:endParaRPr lang="ja-JP" altLang="en-US"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hMerge="1">
                  <a:txBody>
                    <a:bodyPr/>
                    <a:lstStyle/>
                    <a:p>
                      <a:pPr algn="l" fontAlgn="ctr"/>
                      <a:endParaRPr lang="en-GB"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en-GB" sz="3200" u="none" strike="noStrike">
                          <a:effectLst/>
                        </a:rPr>
                        <a:t>X</a:t>
                      </a:r>
                      <a:endParaRPr lang="en-GB"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r>
              <a:tr h="673934">
                <a:tc>
                  <a:txBody>
                    <a:bodyPr/>
                    <a:lstStyle/>
                    <a:p>
                      <a:pPr algn="l" fontAlgn="ctr"/>
                      <a:r>
                        <a:rPr lang="en-GB" sz="3200" u="none" strike="noStrike">
                          <a:effectLst/>
                        </a:rPr>
                        <a:t>Italy</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a:effectLst/>
                        </a:rPr>
                        <a:t>X</a:t>
                      </a:r>
                      <a:endParaRPr lang="en-GB"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en-GB" sz="3200" u="none" strike="noStrike" dirty="0">
                          <a:effectLst/>
                        </a:rPr>
                        <a:t>X</a:t>
                      </a:r>
                      <a:endParaRPr lang="en-GB"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gridSpan="2">
                  <a:txBody>
                    <a:bodyPr/>
                    <a:lstStyle/>
                    <a:p>
                      <a:pPr algn="l" fontAlgn="ctr"/>
                      <a:r>
                        <a:rPr lang="ja-JP" altLang="en-US" sz="3200" u="none" strike="noStrike" dirty="0">
                          <a:effectLst/>
                        </a:rPr>
                        <a:t>○</a:t>
                      </a:r>
                      <a:endParaRPr lang="ja-JP" altLang="en-US"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hMerge="1">
                  <a:txBody>
                    <a:bodyPr/>
                    <a:lstStyle/>
                    <a:p>
                      <a:pPr algn="l" fontAlgn="ctr"/>
                      <a:endParaRPr lang="ja-JP" altLang="en-US"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ja-JP" altLang="en-US" sz="3200" u="none" strike="noStrike">
                          <a:effectLst/>
                        </a:rPr>
                        <a:t>○</a:t>
                      </a:r>
                      <a:endParaRPr lang="ja-JP" altLang="en-US" sz="3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r>
              <a:tr h="1101286">
                <a:tc>
                  <a:txBody>
                    <a:bodyPr/>
                    <a:lstStyle/>
                    <a:p>
                      <a:pPr algn="l" fontAlgn="ctr"/>
                      <a:r>
                        <a:rPr lang="en-GB" sz="3200" u="none" strike="noStrike">
                          <a:effectLst/>
                        </a:rPr>
                        <a:t>Bulgaria</a:t>
                      </a:r>
                      <a:endParaRPr lang="en-GB" sz="320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gridSpan="5">
                  <a:txBody>
                    <a:bodyPr/>
                    <a:lstStyle/>
                    <a:p>
                      <a:pPr algn="ctr" fontAlgn="ctr"/>
                      <a:r>
                        <a:rPr lang="it-IT" sz="3200" u="none" strike="noStrike" dirty="0">
                          <a:effectLst/>
                        </a:rPr>
                        <a:t>no information avaiable in quota database</a:t>
                      </a:r>
                      <a:endParaRPr lang="it-IT" sz="32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6350" marR="6350" marT="635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73934">
                <a:tc>
                  <a:txBody>
                    <a:bodyPr/>
                    <a:lstStyle/>
                    <a:p>
                      <a:pPr algn="l" fontAlgn="ctr"/>
                      <a:r>
                        <a:rPr lang="en-GB" sz="3200" u="none" strike="noStrike" dirty="0">
                          <a:solidFill>
                            <a:srgbClr val="FF0000"/>
                          </a:solidFill>
                          <a:effectLst/>
                        </a:rPr>
                        <a:t>Japan</a:t>
                      </a:r>
                      <a:endParaRPr lang="en-GB" sz="3200" b="0" i="0" u="none" strike="noStrike" dirty="0">
                        <a:solidFill>
                          <a:srgbClr val="FF0000"/>
                        </a:solidFill>
                        <a:effectLst/>
                        <a:latin typeface="Times New Roman" panose="02020603050405020304" pitchFamily="18" charset="0"/>
                        <a:ea typeface="ＭＳ Ｐゴシック" panose="020B0600070205080204" pitchFamily="50" charset="-128"/>
                      </a:endParaRPr>
                    </a:p>
                  </a:txBody>
                  <a:tcPr marL="6350" marR="6350" marT="6350" marB="0" anchor="ctr"/>
                </a:tc>
                <a:tc>
                  <a:txBody>
                    <a:bodyPr/>
                    <a:lstStyle/>
                    <a:p>
                      <a:pPr algn="l" fontAlgn="ctr"/>
                      <a:r>
                        <a:rPr lang="en-GB" sz="3200" u="none" strike="noStrike" dirty="0">
                          <a:effectLst/>
                        </a:rPr>
                        <a:t>X</a:t>
                      </a:r>
                      <a:endParaRPr lang="en-GB"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en-GB" sz="3200" u="none" strike="noStrike" dirty="0">
                          <a:effectLst/>
                        </a:rPr>
                        <a:t>X</a:t>
                      </a:r>
                      <a:endParaRPr lang="en-GB"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l" fontAlgn="ctr"/>
                      <a:r>
                        <a:rPr lang="en-GB" sz="3200" u="none" strike="noStrike" dirty="0">
                          <a:effectLst/>
                        </a:rPr>
                        <a:t>X</a:t>
                      </a:r>
                      <a:endParaRPr lang="en-GB"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gridSpan="2">
                  <a:txBody>
                    <a:bodyPr/>
                    <a:lstStyle/>
                    <a:p>
                      <a:pPr algn="l" fontAlgn="ctr"/>
                      <a:r>
                        <a:rPr lang="en-GB" sz="3200" u="none" strike="noStrike" dirty="0">
                          <a:effectLst/>
                        </a:rPr>
                        <a:t>X</a:t>
                      </a:r>
                      <a:endParaRPr lang="en-GB" sz="3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tc hMerge="1">
                  <a:txBody>
                    <a:bodyPr/>
                    <a:lstStyle/>
                    <a:p>
                      <a:endParaRPr kumimoji="1" lang="ja-JP" altLang="en-US"/>
                    </a:p>
                  </a:txBody>
                  <a:tcPr/>
                </a:tc>
              </a:tr>
            </a:tbl>
          </a:graphicData>
        </a:graphic>
      </p:graphicFrame>
    </p:spTree>
    <p:extLst>
      <p:ext uri="{BB962C8B-B14F-4D97-AF65-F5344CB8AC3E}">
        <p14:creationId xmlns:p14="http://schemas.microsoft.com/office/powerpoint/2010/main" val="4137745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Movement to increase women in politics</a:t>
            </a:r>
            <a:endParaRPr kumimoji="1" lang="ja-JP" altLang="en-US" dirty="0"/>
          </a:p>
        </p:txBody>
      </p:sp>
      <p:sp>
        <p:nvSpPr>
          <p:cNvPr id="3" name="コンテンツ プレースホルダー 2"/>
          <p:cNvSpPr>
            <a:spLocks noGrp="1"/>
          </p:cNvSpPr>
          <p:nvPr>
            <p:ph idx="1"/>
          </p:nvPr>
        </p:nvSpPr>
        <p:spPr>
          <a:xfrm>
            <a:off x="1995055" y="2133600"/>
            <a:ext cx="10008523" cy="3777622"/>
          </a:xfrm>
        </p:spPr>
        <p:txBody>
          <a:bodyPr>
            <a:noAutofit/>
          </a:bodyPr>
          <a:lstStyle/>
          <a:p>
            <a:r>
              <a:rPr lang="en-US" altLang="ja-JP" sz="3600" dirty="0"/>
              <a:t>In February 2015, the </a:t>
            </a:r>
            <a:r>
              <a:rPr lang="en-US" altLang="ja-JP" sz="3600" dirty="0">
                <a:solidFill>
                  <a:srgbClr val="FF0000"/>
                </a:solidFill>
              </a:rPr>
              <a:t>Multi-partisan Caucus for the Promotion of Women’s Active Political Participation </a:t>
            </a:r>
            <a:r>
              <a:rPr lang="en-US" altLang="ja-JP" sz="3600" dirty="0"/>
              <a:t>was formed by parliamentarians of all major parties. The Caucus formulated </a:t>
            </a:r>
            <a:r>
              <a:rPr lang="en-US" altLang="ja-JP" sz="3600" dirty="0">
                <a:solidFill>
                  <a:srgbClr val="FF0000"/>
                </a:solidFill>
              </a:rPr>
              <a:t>a draft Law for the Promotion of Gender Equality in Politics </a:t>
            </a:r>
            <a:r>
              <a:rPr lang="en-US" altLang="ja-JP" sz="3600" dirty="0"/>
              <a:t>which includes a voluntary quota system to be established by each political party.</a:t>
            </a:r>
            <a:endParaRPr kumimoji="1" lang="ja-JP" altLang="en-US" sz="3600" dirty="0"/>
          </a:p>
        </p:txBody>
      </p:sp>
    </p:spTree>
    <p:extLst>
      <p:ext uri="{BB962C8B-B14F-4D97-AF65-F5344CB8AC3E}">
        <p14:creationId xmlns:p14="http://schemas.microsoft.com/office/powerpoint/2010/main" val="88742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45673" y="216131"/>
            <a:ext cx="9758939" cy="1688869"/>
          </a:xfrm>
        </p:spPr>
        <p:txBody>
          <a:bodyPr/>
          <a:lstStyle/>
          <a:p>
            <a:r>
              <a:rPr lang="en-GB" altLang="ja-JP" dirty="0"/>
              <a:t> Female </a:t>
            </a:r>
            <a:r>
              <a:rPr lang="en-GB" altLang="ja-JP" dirty="0" smtClean="0"/>
              <a:t>national employees in managerial positions</a:t>
            </a:r>
            <a:endParaRPr kumimoji="1" lang="ja-JP" altLang="en-US"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8384" y="1429790"/>
            <a:ext cx="8986059" cy="5428210"/>
          </a:xfrm>
          <a:prstGeom prst="rect">
            <a:avLst/>
          </a:prstGeom>
          <a:noFill/>
          <a:ln>
            <a:noFill/>
          </a:ln>
        </p:spPr>
      </p:pic>
    </p:spTree>
    <p:extLst>
      <p:ext uri="{BB962C8B-B14F-4D97-AF65-F5344CB8AC3E}">
        <p14:creationId xmlns:p14="http://schemas.microsoft.com/office/powerpoint/2010/main" val="3670082874"/>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82</TotalTime>
  <Words>480</Words>
  <Application>Microsoft Office PowerPoint</Application>
  <PresentationFormat>ワイド画面</PresentationFormat>
  <Paragraphs>69</Paragraphs>
  <Slides>13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13</vt:i4>
      </vt:variant>
    </vt:vector>
  </HeadingPairs>
  <TitlesOfParts>
    <vt:vector size="22" baseType="lpstr">
      <vt:lpstr>ＭＳ Ｐゴシック</vt:lpstr>
      <vt:lpstr>ＭＳ 明朝</vt:lpstr>
      <vt:lpstr>メイリオ</vt:lpstr>
      <vt:lpstr>Arial</vt:lpstr>
      <vt:lpstr>Century</vt:lpstr>
      <vt:lpstr>Century Gothic</vt:lpstr>
      <vt:lpstr>Times New Roman</vt:lpstr>
      <vt:lpstr>Wingdings 3</vt:lpstr>
      <vt:lpstr>ウィスプ</vt:lpstr>
      <vt:lpstr>Japanese women in decision making  </vt:lpstr>
      <vt:lpstr>Longevity and Gender Gap Index</vt:lpstr>
      <vt:lpstr>2030 Campaign</vt:lpstr>
      <vt:lpstr>Law Regarding Promotion of Active Participation of Women in Their Working Life</vt:lpstr>
      <vt:lpstr>1. The situation of women in decision making in Japan  A) Women in politics</vt:lpstr>
      <vt:lpstr>Female candidates and elected members of the House of Representatives in general elections and the House of Councilors in regular elections</vt:lpstr>
      <vt:lpstr> Quota systems in four countries </vt:lpstr>
      <vt:lpstr>Movement to increase women in politics</vt:lpstr>
      <vt:lpstr> Female national employees in managerial positions</vt:lpstr>
      <vt:lpstr> Female local public employees in managerial positions</vt:lpstr>
      <vt:lpstr> Women in national advisory councils</vt:lpstr>
      <vt:lpstr>Women in private corporation managerial staff by position</vt:lpstr>
      <vt:lpstr>How we can tackle this situation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Japanese women in decision making  </dc:title>
  <dc:creator>橋本ヒロ子</dc:creator>
  <cp:lastModifiedBy>橋本ヒロ子</cp:lastModifiedBy>
  <cp:revision>10</cp:revision>
  <dcterms:created xsi:type="dcterms:W3CDTF">2016-03-14T22:05:11Z</dcterms:created>
  <dcterms:modified xsi:type="dcterms:W3CDTF">2016-03-15T09:16:29Z</dcterms:modified>
</cp:coreProperties>
</file>